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22" r:id="rId2"/>
    <p:sldId id="516" r:id="rId3"/>
    <p:sldId id="515" r:id="rId4"/>
    <p:sldId id="513" r:id="rId5"/>
    <p:sldId id="512" r:id="rId6"/>
    <p:sldId id="519" r:id="rId7"/>
    <p:sldId id="518" r:id="rId8"/>
    <p:sldId id="492" r:id="rId9"/>
    <p:sldId id="485" r:id="rId10"/>
    <p:sldId id="526" r:id="rId11"/>
    <p:sldId id="521" r:id="rId12"/>
    <p:sldId id="520" r:id="rId13"/>
    <p:sldId id="534" r:id="rId14"/>
    <p:sldId id="528" r:id="rId15"/>
    <p:sldId id="527" r:id="rId16"/>
    <p:sldId id="532" r:id="rId17"/>
    <p:sldId id="535" r:id="rId18"/>
    <p:sldId id="529" r:id="rId19"/>
    <p:sldId id="514" r:id="rId20"/>
    <p:sldId id="533" r:id="rId21"/>
    <p:sldId id="537" r:id="rId22"/>
    <p:sldId id="536" r:id="rId23"/>
    <p:sldId id="504" r:id="rId24"/>
    <p:sldId id="464" r:id="rId25"/>
    <p:sldId id="510" r:id="rId26"/>
    <p:sldId id="52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6" autoAdjust="0"/>
    <p:restoredTop sz="94646" autoAdjust="0"/>
  </p:normalViewPr>
  <p:slideViewPr>
    <p:cSldViewPr>
      <p:cViewPr varScale="1">
        <p:scale>
          <a:sx n="97" d="100"/>
          <a:sy n="97" d="100"/>
        </p:scale>
        <p:origin x="158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2021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>
            <a:lvl2pPr marL="171450" indent="-171450">
              <a:buClr>
                <a:srgbClr val="00B0F0"/>
              </a:buClr>
              <a:buFont typeface="Arial" pitchFamily="34" charset="0"/>
              <a:buChar char="•"/>
              <a:defRPr/>
            </a:lvl2pPr>
            <a:lvl3pPr marL="344488" indent="-165100">
              <a:buClr>
                <a:srgbClr val="00B0F0"/>
              </a:buClr>
              <a:buFont typeface="Arial" pitchFamily="34" charset="0"/>
              <a:buChar char="•"/>
              <a:defRPr/>
            </a:lvl3pPr>
            <a:lvl4pPr marL="517525" indent="-169863">
              <a:buClr>
                <a:srgbClr val="00B0F0"/>
              </a:buClr>
              <a:buFont typeface="Arial" pitchFamily="34" charset="0"/>
              <a:buChar char="•"/>
              <a:defRPr/>
            </a:lvl4pPr>
            <a:lvl5pPr marL="688975" indent="-173038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162800" y="6629400"/>
            <a:ext cx="1981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Curtis V. Macchioni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Curtis V. Macchioni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2021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2019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85CA3B21-DB44-44EE-A6A3-5B2A5032019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543676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US" dirty="0"/>
              <a:t>Curtis V. Macchioni 2020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ptcorp.com/products/meade-lxps-18-lithium-battery?rfsn=5284157.cd3aff&amp;utm_source=refersion&amp;utm_medium=affiliate&amp;utm_campaign=5284157.cd3aff" TargetMode="External"/><Relationship Id="rId3" Type="http://schemas.openxmlformats.org/officeDocument/2006/relationships/hyperlink" Target="https://amzn.to/3lJuVys" TargetMode="External"/><Relationship Id="rId7" Type="http://schemas.openxmlformats.org/officeDocument/2006/relationships/hyperlink" Target="https://optcorp.com/products/celestron-powertank-lithium-pro?rfsn=5284157.cd3aff&amp;utm_source=refersion&amp;utm_medium=affiliate&amp;utm_campaign=5284157.cd3aff" TargetMode="External"/><Relationship Id="rId2" Type="http://schemas.openxmlformats.org/officeDocument/2006/relationships/hyperlink" Target="https://amzn.to/3BdxX7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tcorp.com/https:/optcorp.com/products/celestron-powertank-lithium?rfsn=5284157.cd3aff&amp;utm_source=refersion&amp;utm_medium=affiliate&amp;utm_campaign=5284157.cd3aff" TargetMode="External"/><Relationship Id="rId5" Type="http://schemas.openxmlformats.org/officeDocument/2006/relationships/hyperlink" Target="https://amzn.to/3itQXHk" TargetMode="External"/><Relationship Id="rId4" Type="http://schemas.openxmlformats.org/officeDocument/2006/relationships/hyperlink" Target="https://www.bioennopower.com/collections/12v-series-lifepo4-batteries/products/12v-50ah-lfp-battery-black-w-pvc-pack" TargetMode="External"/><Relationship Id="rId9" Type="http://schemas.openxmlformats.org/officeDocument/2006/relationships/hyperlink" Target="https://amzn.to/2RtrXVH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amzn.to/3g0o5DN" TargetMode="External"/><Relationship Id="rId3" Type="http://schemas.openxmlformats.org/officeDocument/2006/relationships/hyperlink" Target="https://amzn.to/3fGnLeq" TargetMode="External"/><Relationship Id="rId7" Type="http://schemas.openxmlformats.org/officeDocument/2006/relationships/hyperlink" Target="https://amzn.to/3662Orj" TargetMode="External"/><Relationship Id="rId2" Type="http://schemas.openxmlformats.org/officeDocument/2006/relationships/hyperlink" Target="https://amzn.to/2NVdeAJ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zn.to/3rBRYRW" TargetMode="External"/><Relationship Id="rId5" Type="http://schemas.openxmlformats.org/officeDocument/2006/relationships/hyperlink" Target="https://amzn.to/34HRXD1" TargetMode="External"/><Relationship Id="rId4" Type="http://schemas.openxmlformats.org/officeDocument/2006/relationships/hyperlink" Target="https://amzn.to/34rEYF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rOajROPNMvJqJp_gNr2RmA?app=desktop" TargetMode="External"/><Relationship Id="rId2" Type="http://schemas.openxmlformats.org/officeDocument/2006/relationships/hyperlink" Target="https://www.californiaskys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5E30u-66VI" TargetMode="External"/><Relationship Id="rId2" Type="http://schemas.openxmlformats.org/officeDocument/2006/relationships/hyperlink" Target="https://www.youtube.com/watch?v=OW3QCeWFDy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26" y="457200"/>
            <a:ext cx="8562974" cy="41910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Power in the Field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51" y="4997355"/>
            <a:ext cx="4572000" cy="136879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Curtis V. Macchioni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SJAA, June 25, 2022</a:t>
            </a:r>
          </a:p>
        </p:txBody>
      </p:sp>
    </p:spTree>
    <p:extLst>
      <p:ext uri="{BB962C8B-B14F-4D97-AF65-F5344CB8AC3E}">
        <p14:creationId xmlns:p14="http://schemas.microsoft.com/office/powerpoint/2010/main" val="120537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 Lithium Solar Generator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435" y="1031009"/>
            <a:ext cx="84671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Jackery Explorer 1000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 Inverter,  Solar Charge Controller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BMS,  Input/Output connections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Display and meter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 (series) x 16 (parallel) = 96 total cells 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 x 3.6V = 21.6V, hence the voltage regulator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nominal output ~12.8V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16 x 2.9Ah = 46.4Ah @ 21.6V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83.5Ah @ 12V</a:t>
            </a:r>
          </a:p>
          <a:p>
            <a:pPr marL="574675" lvl="1" indent="-117475">
              <a:spcBef>
                <a:spcPts val="6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574675" lvl="1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Link to teardown video https://www.youtube.com/watch?v=AKxt4eAwKRU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64C09-2017-4C5B-9254-559BDFC06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48189"/>
            <a:ext cx="2286000" cy="184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A6B25-CA30-4B73-939D-54AECBCA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765120"/>
            <a:ext cx="3084843" cy="1883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22EAE-8B80-4B95-9FCC-0BFDE926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90" y="4722444"/>
            <a:ext cx="3670110" cy="19265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E79934-778A-4F0F-AAC4-3A543BEF0724}"/>
              </a:ext>
            </a:extLst>
          </p:cNvPr>
          <p:cNvSpPr txBox="1"/>
          <p:nvPr/>
        </p:nvSpPr>
        <p:spPr>
          <a:xfrm>
            <a:off x="1828800" y="632838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 Inverter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DD9C6-43A7-4258-9120-9DFCD80CB061}"/>
              </a:ext>
            </a:extLst>
          </p:cNvPr>
          <p:cNvSpPr txBox="1"/>
          <p:nvPr/>
        </p:nvSpPr>
        <p:spPr>
          <a:xfrm>
            <a:off x="6096000" y="63362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 Battery Cells</a:t>
            </a:r>
          </a:p>
        </p:txBody>
      </p:sp>
    </p:spTree>
    <p:extLst>
      <p:ext uri="{BB962C8B-B14F-4D97-AF65-F5344CB8AC3E}">
        <p14:creationId xmlns:p14="http://schemas.microsoft.com/office/powerpoint/2010/main" val="85308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Plethora of Solar Generators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070" y="938031"/>
            <a:ext cx="872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Dozens of different options available with a few examples shown in the table below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Most made and sold through China on Amazon or their manufacturer’s own web site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Jackery  &amp; Goal Zero are probably the most well known brands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79838"/>
              </p:ext>
            </p:extLst>
          </p:nvPr>
        </p:nvGraphicFramePr>
        <p:xfrm>
          <a:off x="762000" y="2286000"/>
          <a:ext cx="83820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Supplier</a:t>
                      </a:r>
                    </a:p>
                    <a:p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(Cell Type)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Wh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Ah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Weight (lbs)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Additional Features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8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Meade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(NMC)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AC Ports (100W)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x USB 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3x 10A 5.5 x 2.1 (10A Total), 2 USB A, 2 USB C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$230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Maxoak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Bluetti AC50S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2  x 5.5 x 2.1mm 3A Ports, 1 AC Port (300W)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4 x USB A, 45W PD Port, Display, Power Meter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$370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Jackery 500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518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2x 3A Regulated DC Ports, 1 AC Port (500W), 3 USBA, Display,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Pwr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$530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51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Jackery 1000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3 AC Ports (1000W), 2 USBA, 2 USBC, Display, Power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$1100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Golabs R300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(LiFePO4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Unregulated Cigarette Port, 2 x 5.5 x 2.1mm Ports (10A Max)2 AC Ports (300W), 2 USB QC,1 PD 30W, 1 PD 60W Display, Power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Goal Zero Yeti 505Wh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6mm DC Port, 2 x AC (300W), 2 x USB A, 1 USB C, 1 USB C PD, Display, Power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$700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23122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E7F4467-B95B-4170-8642-9E9F8904C624}"/>
              </a:ext>
            </a:extLst>
          </p:cNvPr>
          <p:cNvSpPr txBox="1"/>
          <p:nvPr/>
        </p:nvSpPr>
        <p:spPr>
          <a:xfrm>
            <a:off x="762000" y="6629400"/>
            <a:ext cx="449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– Amazon.com, Battelbornbatteries.com, Bioennopower.com, Celestron.com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A56B7-CAC3-4A94-904A-EFBA64F4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1" y="3444833"/>
            <a:ext cx="588699" cy="4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30815-FFCD-48EE-A3E3-BE41DB0C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68" y="4062860"/>
            <a:ext cx="554327" cy="418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21A87B-2C12-43D5-A2E9-D2C7C81B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7" y="2818370"/>
            <a:ext cx="307388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978382-4489-40C1-A567-73004EF09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96" y="4700641"/>
            <a:ext cx="554327" cy="4786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5D9FF0-9AC5-4A17-ACB9-4BDFD5061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82" y="5348828"/>
            <a:ext cx="588698" cy="567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66A8A-A173-444B-BCE7-DCBA8DB67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4" y="6043376"/>
            <a:ext cx="701473" cy="4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1524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Battery vs Li Solar Generator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66627"/>
              </p:ext>
            </p:extLst>
          </p:nvPr>
        </p:nvGraphicFramePr>
        <p:xfrm>
          <a:off x="185635" y="914400"/>
          <a:ext cx="8763000" cy="570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843343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Lithium 100Ah Battery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Solar Generator</a:t>
                      </a:r>
                    </a:p>
                    <a:p>
                      <a:r>
                        <a:rPr lang="en-US" sz="1400" dirty="0"/>
                        <a:t>1002WH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100Ah (1280Wh)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78Ah (1002Wh)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8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2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Discharge Cycles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&gt;3000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6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 of Discharge Without Damage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 (Normalized to 100Ah)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( 28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1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 Regulation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4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Management System (BMS)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24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Cigarette Lighter Port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62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Pure Sine Wave Inverter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2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 Ports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5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Charge Controller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5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 &amp; Power Meter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9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per WH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$0.31 to $0.62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$1.10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4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Cost per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KiloWatt-Hour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$0.10 to $0.21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$2.20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0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2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Results for 6 Li Power Supplies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500222" y="1507900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LiFePO4 Batteries:   Ampere Time, Battleborn &amp; Bioenno Power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Generators:  Jackery 1000 &amp; 500,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Maxoak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Bluetti AC50S 500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C6C2A-46A3-4A2B-9610-09CD9FB5C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127" y="4697760"/>
            <a:ext cx="1894673" cy="1501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CBAAE7-ACEE-4CCD-BAB5-9C71FFBC1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561" y="4697760"/>
            <a:ext cx="1991292" cy="1501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93EA81-38B5-4421-A4C0-887215913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707" y="3048000"/>
            <a:ext cx="1957862" cy="1468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FD6C4-4809-4816-AD05-CA56BBD82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54" y="3062949"/>
            <a:ext cx="1951946" cy="1463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FAF50-C260-DB90-5213-EF21B86C9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675" y="4704838"/>
            <a:ext cx="1738987" cy="1501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71538C-C6D8-CC28-B57A-B79AB482D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561" y="3066251"/>
            <a:ext cx="1957862" cy="1468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C85C7-1CA2-20B5-714D-E22288AB5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675" y="3084501"/>
            <a:ext cx="1830706" cy="14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3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Test: Actual vs Rated Capacities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533400" y="4357807"/>
            <a:ext cx="8229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Capacities shown are for V </a:t>
            </a:r>
            <a:r>
              <a:rPr lang="en-US" u="sng" dirty="0">
                <a:solidFill>
                  <a:schemeClr val="accent2">
                    <a:lumMod val="75000"/>
                  </a:schemeClr>
                </a:solidFill>
              </a:rPr>
              <a:t>&gt;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12.0V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Average of multiple measurements for each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manufactures their batteries to between 104 and 108% of spec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Results for Jackery and Bluetti solar generators are consistent with other reviews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AB0E27-E2F2-4BED-9915-B23F485FF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42264"/>
              </p:ext>
            </p:extLst>
          </p:nvPr>
        </p:nvGraphicFramePr>
        <p:xfrm>
          <a:off x="1066800" y="1371600"/>
          <a:ext cx="7086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55092474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39174206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6015064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5269214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309092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Rated 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 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Rated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05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Ampere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 (103%)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1310 (102%)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69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Battleborn 100Ah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 (105%)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1356 (106%)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04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Bioenno 50Ah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575 (90%)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1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Jackery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 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908 (91%)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7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Jackery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42.5 (105%)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549 (106%)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4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Bluetti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35.4 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465 (93%)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94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Test: Voltage Discharge vs DOC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262006" y="1219200"/>
            <a:ext cx="8763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Generator maintained a constant voltage of 12.75V at 60W until shut-off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LiFePO4 batteries drop from 12.9V at 60W to 11.9V after 96% DOD 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Lead Acid voltage drops to 12.06V at 50% DOD, below 12.0V at ~58% DOD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2F47F-6C91-5BBF-7425-FDE9EFF5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45" y="2667000"/>
            <a:ext cx="5931922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26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Test: Field Test Setups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01" y="1066800"/>
            <a:ext cx="89154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nights in the field for each Li supply</a:t>
            </a:r>
          </a:p>
          <a:p>
            <a:pPr marL="169863" lvl="1" indent="-169863">
              <a:spcBef>
                <a:spcPts val="6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7338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DC: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Celestron C11 on Software Bisque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ASI1600MC uncooled camera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ASI240MC camera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 guide cameras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Beelink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Mini-PC running TSX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Astrozap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11” dew strap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Celestron motor focuser; Temp-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Cooling Fans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Pegaus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Box Advanced Power/USB Hub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Gl.iNet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Wireless Router</a:t>
            </a:r>
          </a:p>
          <a:p>
            <a:pPr marL="627063" lvl="2" indent="-228600">
              <a:spcBef>
                <a:spcPts val="6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lvl="1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AC: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 15” XPS laptop running TSX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 powered with its AC supply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ASI240MC TEC, ASI guide camera &amp; Celestron focuser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1D10F-5383-4347-A7A0-10ECA3343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6683" y="3066347"/>
            <a:ext cx="1746359" cy="1309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8B37F0-C5CB-4AEC-9861-F99201D5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451" y="914400"/>
            <a:ext cx="1336663" cy="176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F8D461-C81C-4D29-AAAD-C00F40196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0685" y="1135114"/>
            <a:ext cx="1765716" cy="1324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BCE19F-EC62-4093-B67F-D9421CE9E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267" y="4797928"/>
            <a:ext cx="1313928" cy="17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86774" cy="10668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Equipment Power Requirements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52426" y="5693833"/>
            <a:ext cx="8724517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made with a Pegasus Power Box Advanced averaged over ~ 20min each</a:t>
            </a:r>
          </a:p>
          <a:p>
            <a:pPr marL="460375" lvl="1" indent="-2921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Raspberry PI and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TheSky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Fusion are manufacturer’s estimates</a:t>
            </a:r>
          </a:p>
          <a:p>
            <a:pPr marL="460375" lvl="1" indent="-2921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Currents are shown at 13V, the nominal voltage of my Pyramid regulated power supply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09B30-26E6-6793-9679-6D1BF0243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0600"/>
            <a:ext cx="5808133" cy="46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17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Site Run Time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609600" y="5029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Power supply size required depends upon #  run time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hrs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per night and # nights before a re-charge is possible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Any of the above supplies will run a 60W load for at least 1 full night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AB0E27-E2F2-4BED-9915-B23F485FF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057655"/>
              </p:ext>
            </p:extLst>
          </p:nvPr>
        </p:nvGraphicFramePr>
        <p:xfrm>
          <a:off x="86045" y="1524000"/>
          <a:ext cx="8981756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204">
                  <a:extLst>
                    <a:ext uri="{9D8B030D-6E8A-4147-A177-3AD203B41FA5}">
                      <a16:colId xmlns:a16="http://schemas.microsoft.com/office/drawing/2014/main" val="550924749"/>
                    </a:ext>
                  </a:extLst>
                </a:gridCol>
                <a:gridCol w="1381808">
                  <a:extLst>
                    <a:ext uri="{9D8B030D-6E8A-4147-A177-3AD203B41FA5}">
                      <a16:colId xmlns:a16="http://schemas.microsoft.com/office/drawing/2014/main" val="670708346"/>
                    </a:ext>
                  </a:extLst>
                </a:gridCol>
                <a:gridCol w="1328663">
                  <a:extLst>
                    <a:ext uri="{9D8B030D-6E8A-4147-A177-3AD203B41FA5}">
                      <a16:colId xmlns:a16="http://schemas.microsoft.com/office/drawing/2014/main" val="3391742067"/>
                    </a:ext>
                  </a:extLst>
                </a:gridCol>
                <a:gridCol w="1169223">
                  <a:extLst>
                    <a:ext uri="{9D8B030D-6E8A-4147-A177-3AD203B41FA5}">
                      <a16:colId xmlns:a16="http://schemas.microsoft.com/office/drawing/2014/main" val="533858361"/>
                    </a:ext>
                  </a:extLst>
                </a:gridCol>
                <a:gridCol w="1062929">
                  <a:extLst>
                    <a:ext uri="{9D8B030D-6E8A-4147-A177-3AD203B41FA5}">
                      <a16:colId xmlns:a16="http://schemas.microsoft.com/office/drawing/2014/main" val="3052692149"/>
                    </a:ext>
                  </a:extLst>
                </a:gridCol>
                <a:gridCol w="1062929">
                  <a:extLst>
                    <a:ext uri="{9D8B030D-6E8A-4147-A177-3AD203B41FA5}">
                      <a16:colId xmlns:a16="http://schemas.microsoft.com/office/drawing/2014/main" val="43014499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Run Times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Run Times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Rated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052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Needed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LiFePO4 100Ah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LiFePO4 50Ah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Gen 1000Wh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 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500Wh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9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Rasberry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Pi, NUC or Mini-PC, 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Tracking Mount, Uncooled Camera, Guider, Focuser, Filter Wheel, Powered 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30W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67.8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 to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45.4 to 30.3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 to 18.3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04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+ Dew Heater and/or Camera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– 60W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30.3 to 15.1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 to 9.1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1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+ 15.4" Laptop in place of Mini-PC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– 120W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 to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 to 7.6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 to 4.6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97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17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Lithium Power Supplies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763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Cannot be charged below  25 to 32 deg F nor above 131 deg F (depends on model)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Solar generators come with an AC charger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Batteries require a lithium capable charger – different charge profile from lead acid</a:t>
            </a:r>
          </a:p>
          <a:p>
            <a:pPr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generators only need a solar panel with compatible connector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Batteries require a lithium capable charge controller, a solar panel and compatible connectors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9820E-A8CB-4619-9BB2-76B72D11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345641"/>
            <a:ext cx="2743200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D4C0-8DD1-484E-A4EB-77CD2139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381500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62974" cy="10668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Quest for Better Power in the Field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399" y="1085576"/>
            <a:ext cx="8839200" cy="990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marR="0" lvl="1" indent="-174625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</a:t>
            </a:r>
            <a:r>
              <a:rPr lang="en-US" sz="16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Power from l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acid batteries/ gas generator</a:t>
            </a:r>
          </a:p>
          <a:p>
            <a:pPr marL="169863" marR="0" lvl="1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600" dirty="0">
              <a:solidFill>
                <a:srgbClr val="F7BD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2019 -2022 Deep Dive into Lithium Batteries &amp; Solar Charging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review of Li battery technology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Talked with multiple vendors/manufacturers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Checked battery reviews, ratings, specs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Toured </a:t>
            </a:r>
            <a:r>
              <a:rPr lang="en-US" sz="1400" dirty="0" err="1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Battleborn’s</a:t>
            </a: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Reno, NV factory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extensive real world tests of multiple lithium power solutions &amp; solar panels</a:t>
            </a:r>
          </a:p>
          <a:p>
            <a:pPr marL="344488" marR="0" lvl="1" indent="-174625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7BD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20484" name="Picture 4" descr="C:\Users\Owner\Documents\Astronomy\Book Photos\Power\DSC_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6558" y="939737"/>
            <a:ext cx="1600200" cy="1066800"/>
          </a:xfrm>
          <a:prstGeom prst="rect">
            <a:avLst/>
          </a:prstGeom>
          <a:noFill/>
        </p:spPr>
      </p:pic>
      <p:pic>
        <p:nvPicPr>
          <p:cNvPr id="20486" name="Picture 6" descr="C:\Users\Owner\Documents\Astronomy\Book Photos\Power\Solar 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267" y="4038600"/>
            <a:ext cx="2514599" cy="2459687"/>
          </a:xfrm>
          <a:prstGeom prst="rect">
            <a:avLst/>
          </a:prstGeom>
          <a:noFill/>
        </p:spPr>
      </p:pic>
      <p:pic>
        <p:nvPicPr>
          <p:cNvPr id="23553" name="Picture 1" descr="C:\Users\Owner\Documents\Astronomy\Book Photos\Power\DSC_0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1" y="914400"/>
            <a:ext cx="1600198" cy="1066800"/>
          </a:xfrm>
          <a:prstGeom prst="rect">
            <a:avLst/>
          </a:prstGeom>
          <a:noFill/>
        </p:spPr>
      </p:pic>
      <p:pic>
        <p:nvPicPr>
          <p:cNvPr id="23555" name="Picture 3" descr="C:\Users\Owner\Documents\Astronomy\Book Photos\Power\DSCN6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4631" y="2362200"/>
            <a:ext cx="1510730" cy="11430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2A452-E4DC-4323-B57A-853ACA1DA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369" y="4038600"/>
            <a:ext cx="1844765" cy="245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0013D-40E3-4EA1-BDDD-3992844E8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2758" y="2372983"/>
            <a:ext cx="1524000" cy="1143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AAB574-1204-47D8-9CC9-5E91EFB39362}"/>
              </a:ext>
            </a:extLst>
          </p:cNvPr>
          <p:cNvSpPr txBox="1"/>
          <p:nvPr/>
        </p:nvSpPr>
        <p:spPr>
          <a:xfrm>
            <a:off x="228600" y="4668278"/>
            <a:ext cx="159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Jackery 1002Wh Solar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Generator &amp;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Panels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B5EFC-91EF-47BD-892D-5277C34DCE94}"/>
              </a:ext>
            </a:extLst>
          </p:cNvPr>
          <p:cNvSpPr txBox="1"/>
          <p:nvPr/>
        </p:nvSpPr>
        <p:spPr>
          <a:xfrm>
            <a:off x="7353299" y="4781825"/>
            <a:ext cx="1752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100 Ah LiFePO4 Battery</a:t>
            </a:r>
          </a:p>
        </p:txBody>
      </p:sp>
    </p:spTree>
    <p:extLst>
      <p:ext uri="{BB962C8B-B14F-4D97-AF65-F5344CB8AC3E}">
        <p14:creationId xmlns:p14="http://schemas.microsoft.com/office/powerpoint/2010/main" val="12847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Charge Cycle Test Times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352426" y="5029200"/>
            <a:ext cx="84867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100W panel puts out ~5 to 5.5A at 14.6V through a solar charge controller with full sun</a:t>
            </a:r>
          </a:p>
          <a:p>
            <a:pPr marL="574675" lvl="1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73 to 80W of actual power delivered to the battery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generator re-charge times are limited by their charging circuit current maximum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AB0E27-E2F2-4BED-9915-B23F485FF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952085"/>
              </p:ext>
            </p:extLst>
          </p:nvPr>
        </p:nvGraphicFramePr>
        <p:xfrm>
          <a:off x="228600" y="1905000"/>
          <a:ext cx="8839200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76">
                  <a:extLst>
                    <a:ext uri="{9D8B030D-6E8A-4147-A177-3AD203B41FA5}">
                      <a16:colId xmlns:a16="http://schemas.microsoft.com/office/drawing/2014/main" val="550924749"/>
                    </a:ext>
                  </a:extLst>
                </a:gridCol>
                <a:gridCol w="1330978">
                  <a:extLst>
                    <a:ext uri="{9D8B030D-6E8A-4147-A177-3AD203B41FA5}">
                      <a16:colId xmlns:a16="http://schemas.microsoft.com/office/drawing/2014/main" val="3391742067"/>
                    </a:ext>
                  </a:extLst>
                </a:gridCol>
                <a:gridCol w="1031736">
                  <a:extLst>
                    <a:ext uri="{9D8B030D-6E8A-4147-A177-3AD203B41FA5}">
                      <a16:colId xmlns:a16="http://schemas.microsoft.com/office/drawing/2014/main" val="1673568869"/>
                    </a:ext>
                  </a:extLst>
                </a:gridCol>
                <a:gridCol w="1031736">
                  <a:extLst>
                    <a:ext uri="{9D8B030D-6E8A-4147-A177-3AD203B41FA5}">
                      <a16:colId xmlns:a16="http://schemas.microsoft.com/office/drawing/2014/main" val="533858361"/>
                    </a:ext>
                  </a:extLst>
                </a:gridCol>
                <a:gridCol w="1263394">
                  <a:extLst>
                    <a:ext uri="{9D8B030D-6E8A-4147-A177-3AD203B41FA5}">
                      <a16:colId xmlns:a16="http://schemas.microsoft.com/office/drawing/2014/main" val="3052692149"/>
                    </a:ext>
                  </a:extLst>
                </a:gridCol>
                <a:gridCol w="955590">
                  <a:extLst>
                    <a:ext uri="{9D8B030D-6E8A-4147-A177-3AD203B41FA5}">
                      <a16:colId xmlns:a16="http://schemas.microsoft.com/office/drawing/2014/main" val="430144998"/>
                    </a:ext>
                  </a:extLst>
                </a:gridCol>
                <a:gridCol w="955590">
                  <a:extLst>
                    <a:ext uri="{9D8B030D-6E8A-4147-A177-3AD203B41FA5}">
                      <a16:colId xmlns:a16="http://schemas.microsoft.com/office/drawing/2014/main" val="207030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SOC to 100% SOC Charging Times (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Rated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052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Battleborn 100Ah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Ampere Time 100Ah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Bioenno 50Ah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Jackery 1000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Jackery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 43Ah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Bluetti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9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AC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to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to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to 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6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10A Lithium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1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100W Solar Panel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to 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97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100W Solar Panel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294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201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Power Equipment Links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066800"/>
            <a:ext cx="8724517" cy="548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endParaRPr lang="en-US" sz="1600" b="0" i="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buNone/>
            </a:pP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affiliate links where I can earn a small commission at no extra cost to you.  This helps support my web site and YouTube channel.  Just right click and choose Open Link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spcBef>
                <a:spcPts val="600"/>
              </a:spcBef>
              <a:buNone/>
            </a:pP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​LiFePO4 Batteries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Ampere Time 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100Ah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Battleborn</a:t>
            </a:r>
            <a:r>
              <a:rPr lang="en-US" sz="16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100Ah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Bioenno Power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50Ah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Expert Power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100Ah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Cel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estron Power Tank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84.4Wh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Celestron Power Tank Pro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158.7Wh, 12.4Ah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</a:t>
            </a: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Meade LXPS 18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18Ah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Talentcell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6.5Ah, 83.2 </a:t>
            </a: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Power Equipment Links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066800"/>
            <a:ext cx="8724517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affiliate links where I can earn a small commission at no extra cost to you.  This helps support my web site and YouTube channel.</a:t>
            </a:r>
          </a:p>
          <a:p>
            <a:pPr marL="228600" lvl="1" indent="0">
              <a:buNone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Lithium-Ion Solar Generators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b="1" i="0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Jackery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Complete line of Solar generators from 160Wh (13.9Ah) to 2060Wh (158.5Ah)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b="1" i="0" u="none" strike="noStrike" dirty="0" err="1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Bluetti</a:t>
            </a: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AC50S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- 500Wh solar generator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b="1" i="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LiFePO4 AC-DC Chargers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</a:t>
            </a: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Ampere Time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- 10A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</a:t>
            </a: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Ampere Time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- 20A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Bioenno Power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- 10A with Anderson Power Pole Connectors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</a:t>
            </a: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Bioenno Power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- 10A with Anderson Power Pole Connectors &amp; Alligator Clip Adaptors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Panels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i="0" u="none" strike="noStrike" dirty="0">
                <a:solidFill>
                  <a:srgbClr val="A283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Jackery Solar Saga</a:t>
            </a:r>
            <a:r>
              <a:rPr lang="en-US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- 100W Solar Panel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2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752600"/>
            <a:ext cx="8724517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lvl="1" indent="-2873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acid batteries work but are no longer the best choice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batteries with their many advantages are gaining traction fast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 are more expensive than simple Li battery, but provide significantly more features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6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752601"/>
            <a:ext cx="8839200" cy="1676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1588">
              <a:spcBef>
                <a:spcPts val="0"/>
              </a:spcBef>
              <a:buNone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find more detailed information on Li power supplies along with reviews and step by step guides for using them on both my web site and my YouTube channel</a:t>
            </a:r>
          </a:p>
          <a:p>
            <a:pPr marL="114300" lvl="1" indent="1588">
              <a:spcBef>
                <a:spcPts val="0"/>
              </a:spcBef>
              <a:buNone/>
            </a:pPr>
            <a:endParaRPr lang="en-US" sz="6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1588">
              <a:spcBef>
                <a:spcPts val="0"/>
              </a:spcBef>
              <a:buNone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Site:  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https://www.californiaskys.com/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7338" lvl="1" indent="-171450">
              <a:spcBef>
                <a:spcPts val="0"/>
              </a:spcBef>
              <a:buNone/>
            </a:pP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lvl="1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Channel: Astronomy Tips &amp; Reviews </a:t>
            </a:r>
            <a:r>
              <a:rPr lang="en-US" sz="64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Curtis M </a:t>
            </a: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https://www.youtube.com/channel/UCrOajROPNMvJqJp_gNr2RmA?app=desktop</a:t>
            </a:r>
            <a:endParaRPr lang="en-US" sz="6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lvl="1" indent="0">
              <a:lnSpc>
                <a:spcPct val="170000"/>
              </a:lnSpc>
              <a:spcBef>
                <a:spcPts val="0"/>
              </a:spcBef>
              <a:buNone/>
            </a:pPr>
            <a:endParaRPr lang="en-US" sz="6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lvl="1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also find guides for the following on my web site &amp; YouTube channel:</a:t>
            </a:r>
          </a:p>
          <a:p>
            <a:pPr marL="458788" lvl="1" indent="-288925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to measuring the power used by your own equipment</a:t>
            </a:r>
          </a:p>
          <a:p>
            <a:pPr marL="458788" lvl="1" indent="-288925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to using DC-DC voltage converters to go from 12V to 19V (Intel NUC/mini-pc), 48V (SB mounts), 7.4V (DSLR)</a:t>
            </a:r>
          </a:p>
          <a:p>
            <a:pPr marL="458788" lvl="1" indent="-288925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to setting up a wireless </a:t>
            </a:r>
            <a:r>
              <a:rPr lang="en-US" sz="6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connection to your telescope &amp; mount</a:t>
            </a:r>
          </a:p>
          <a:p>
            <a:pPr marL="458788" lvl="1" indent="-288925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6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Beginers</a:t>
            </a: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Guide to Electronically Assisted Astronomy</a:t>
            </a:r>
          </a:p>
        </p:txBody>
      </p:sp>
    </p:spTree>
    <p:extLst>
      <p:ext uri="{BB962C8B-B14F-4D97-AF65-F5344CB8AC3E}">
        <p14:creationId xmlns:p14="http://schemas.microsoft.com/office/powerpoint/2010/main" val="301767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50968A-3A41-4A97-B70D-074F27BC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967" y="4788601"/>
            <a:ext cx="1054245" cy="1450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4840F-F8E7-4CD3-A43E-D157517C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67" y="2743200"/>
            <a:ext cx="1046501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61364-88BD-488A-BC8E-5FAA11875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729" y="1143000"/>
            <a:ext cx="1791495" cy="1145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22494-278E-4218-85E1-C8FEE68A7BC3}"/>
              </a:ext>
            </a:extLst>
          </p:cNvPr>
          <p:cNvSpPr txBox="1"/>
          <p:nvPr/>
        </p:nvSpPr>
        <p:spPr>
          <a:xfrm>
            <a:off x="381000" y="1143000"/>
            <a:ext cx="6934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Polymer Pouch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Foil pouch, thin profile, highest packing efficiency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Phones, Laptops, Tablets, Chevy Volt</a:t>
            </a: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Prismatic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Strong welded case, difficult to manufacture consistently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 packing efficiency but poor thermal management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Large capacity per cell requires fewer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Harder to balance cells, single cell failure catastrophic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Phones, Laptops, Tablets, LiFePO4 batteries</a:t>
            </a: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Cylindrical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Cheapest to manufacture, automated/consistent process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Lower packing efficiency but good thermal management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Easy to balance cells, single cell failure has minimal impact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Power tools, E-Bikes, Medical, Tesla, LiFePO4 batteries &amp;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NMC solar generators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FD0FB4-5116-4DF0-9F84-B419DE70514F}"/>
              </a:ext>
            </a:extLst>
          </p:cNvPr>
          <p:cNvSpPr txBox="1">
            <a:spLocks/>
          </p:cNvSpPr>
          <p:nvPr/>
        </p:nvSpPr>
        <p:spPr>
          <a:xfrm>
            <a:off x="352426" y="228600"/>
            <a:ext cx="8410574" cy="1066800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Basic Lithium Cell Package Types</a:t>
            </a:r>
          </a:p>
        </p:txBody>
      </p:sp>
      <p:pic>
        <p:nvPicPr>
          <p:cNvPr id="11" name="Picture 2" descr="Lithium-ion cell">
            <a:extLst>
              <a:ext uri="{FF2B5EF4-FFF2-40B4-BE49-F238E27FC236}">
                <a16:creationId xmlns:a16="http://schemas.microsoft.com/office/drawing/2014/main" id="{CB259A07-C401-462E-BD42-08BA4AB9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351" y="4788601"/>
            <a:ext cx="1229356" cy="145064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111573-F2AF-4979-B3F2-F8FE7D44E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100" y="2743200"/>
            <a:ext cx="1333607" cy="16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38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6131-F3F5-4A0D-9553-DBAEB2E0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Tesla Battery Cells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F4F83-48B4-4B89-996F-8E8922CC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3" y="1676400"/>
            <a:ext cx="8344461" cy="4693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0FD29-A961-4A72-99A1-3766DB1C4E79}"/>
              </a:ext>
            </a:extLst>
          </p:cNvPr>
          <p:cNvSpPr txBox="1"/>
          <p:nvPr/>
        </p:nvSpPr>
        <p:spPr>
          <a:xfrm>
            <a:off x="12954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from https://www.easyelectriccars.com</a:t>
            </a:r>
          </a:p>
        </p:txBody>
      </p:sp>
    </p:spTree>
    <p:extLst>
      <p:ext uri="{BB962C8B-B14F-4D97-AF65-F5344CB8AC3E}">
        <p14:creationId xmlns:p14="http://schemas.microsoft.com/office/powerpoint/2010/main" val="75238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8600691" cy="10668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Comparison of Lithium vs Lead Acid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388104"/>
              </p:ext>
            </p:extLst>
          </p:nvPr>
        </p:nvGraphicFramePr>
        <p:xfrm>
          <a:off x="1025800" y="1143000"/>
          <a:ext cx="7063826" cy="533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426">
                  <a:extLst>
                    <a:ext uri="{9D8B030D-6E8A-4147-A177-3AD203B41FA5}">
                      <a16:colId xmlns:a16="http://schemas.microsoft.com/office/drawing/2014/main" val="2843343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Lithium 100Ah Battery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AGM 100Ah Battery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 years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8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Discharge Cycles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&gt;3000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to 550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6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 Depth of Discharge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– 60%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1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 Vs Capacity Curve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4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Management System (BMS)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24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 Rate / Charge Time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0.5C /  1.0 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0.3C / 1.7T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9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effect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1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Self-discharge Rate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2-3% / Month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6% / Month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32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Months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27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$400 to $800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$180 to $290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4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Upfront Cost Per Watt-Hour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$0.31 to $0.62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$0.23 to $0.38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51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Cost per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KiloWatt-Hour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$0.10 to $0.21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$0.47 to $0.75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0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595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Lithium Battery Chemistries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763000" cy="503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Cobalt Oxide, LiCoO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(ICR)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Nickel Manganese Cobalt Oxide, LiNiMnCoO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(NMC)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Manganese Oxide, LiMn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(LMO)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Nickle Cobalt Aluminum Oxide, LiNiCoAlO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(NCA)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Iron Phosphate, LiFePO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(LFP)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Titanate, Li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(LTO)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focus the two most relevant to us</a:t>
            </a:r>
          </a:p>
          <a:p>
            <a:pPr marL="574675" lvl="1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LiFePO</a:t>
            </a:r>
            <a:r>
              <a:rPr lang="en-US" sz="16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-  found in most stand alone Lithium batteries and</a:t>
            </a:r>
          </a:p>
          <a:p>
            <a:pPr lvl="1">
              <a:spcBef>
                <a:spcPts val="600"/>
              </a:spcBef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some solar generators</a:t>
            </a:r>
          </a:p>
          <a:p>
            <a:pPr marL="574675" lvl="1" indent="-117475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LiNiMnCoO</a:t>
            </a:r>
            <a:r>
              <a:rPr lang="en-US" sz="16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found in most solar generators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206F9-3C15-4A6F-865D-4DD7A318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70" y="5445222"/>
            <a:ext cx="1469429" cy="111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A6C12-EAE2-47EA-9A63-9BDE7ED3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237" y="4038600"/>
            <a:ext cx="1477833" cy="11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52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LFP &amp; NMC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763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LiFePO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(LFP)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cycle life &gt;3000 cycles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thermal runaway temperatures 518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cell voltage 3.2 to 3.3V –&gt; 4 x 3.2 = 12.8V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specific energy density  90 -120Wh/kg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used for RVs, Boats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LiNiMnCoO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(NMC)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specific energy densities 150 – 220Wh/kg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thermal runaway temperature 410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cycle life &gt;500 cycles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cell voltage 3.6 to 3.7V  -&gt; 4 x 3.6 = 14.4V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used for power tools, E-Bikes, Electric Cars, Solar Generators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9030A-3833-462C-A73C-D5E2668E1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1" y="1371600"/>
            <a:ext cx="2306917" cy="1730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07C16-A4F3-49B4-9BAA-171E0C51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58" y="4343400"/>
            <a:ext cx="2281842" cy="17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 Lithium Battery: Li Cells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517" y="1066800"/>
            <a:ext cx="86106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Cylindrical Cells are arranged in series/parallel configuration to obtain the V &amp; Amp-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100Ah: 120 Cylindrical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 (series) x 30 (parallel) =120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4 x 3.2V / cell = 12.8V           30 x 3.4Ah / cell = 102Ah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Prismatic Cells are arranged in series with fewer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AmpereTime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100Ah: 4 Prismatic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 (series) X 3.2V / cell = 12.8V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 x 100Ah / cell = 100 Ah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E0431-C494-475D-9ADD-B7B0B3CC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83658"/>
            <a:ext cx="1766656" cy="2483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9D2C8-3EFC-4A0B-A83D-15C3A26A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132730"/>
            <a:ext cx="1741321" cy="23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1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BMS: Key Difference with Lead Acid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517" y="1066800"/>
            <a:ext cx="86106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Lithium batteries have a battery management system (BMS) inside (if not don’t buy it)</a:t>
            </a:r>
          </a:p>
          <a:p>
            <a:pPr lvl="1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Function is to manage &amp; protect the battery from unsafe operation: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Short circuit disconnect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Overcharging / over discharging protection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Cell balancing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Low voltage disconnect – key to allowing 100% DOD without damaging internal cells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Low temp charging (25 to 32 deg F) &amp; high temp (135 deg F)  discharging or discharging</a:t>
            </a:r>
          </a:p>
          <a:p>
            <a:pPr lvl="3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Requires on board temperature sensor which some batteries do not have</a:t>
            </a:r>
          </a:p>
          <a:p>
            <a:pPr lvl="1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Not all BMSs are equal: check out Will Prowse’s tear down videos</a:t>
            </a:r>
          </a:p>
          <a:p>
            <a:pPr marL="685800" lvl="2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Aliexpress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120Ah LiFePO4 Battery</a:t>
            </a:r>
            <a:r>
              <a:rPr lang="en-US" sz="1600" dirty="0"/>
              <a:t> </a:t>
            </a:r>
            <a:r>
              <a:rPr lang="en-US" sz="1600" dirty="0">
                <a:hlinkClick r:id="rId2"/>
              </a:rPr>
              <a:t>https://www.youtube.com/watch?v=OW3QCeWFDys</a:t>
            </a:r>
            <a:endParaRPr lang="en-US" sz="1600" dirty="0"/>
          </a:p>
          <a:p>
            <a:pPr marL="685800" lvl="2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Battleborn</a:t>
            </a:r>
            <a:r>
              <a:rPr lang="en-US" sz="1600" dirty="0"/>
              <a:t>  </a:t>
            </a:r>
            <a:r>
              <a:rPr lang="en-US" sz="1600" dirty="0">
                <a:hlinkClick r:id="rId3"/>
              </a:rPr>
              <a:t>https://www.youtube.com/watch?v=G5E30u-66VI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DE900-9585-46BD-8532-315E4B5ED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82" y="1057835"/>
            <a:ext cx="2514600" cy="1678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81AD20-1114-4442-A23B-17B72E1F8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788" y="1035061"/>
            <a:ext cx="2743200" cy="17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Plethora of LiFePO4 Battery Choices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791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070" y="938031"/>
            <a:ext cx="87245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Dozens of different options available with a few examples shown in the table below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Most made and sold through China on Amazon or their manufacturer’s own web site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Bioenno Power (Santa Ana, CA):  Uses a Chinese contract manufacturer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(Reno, NV.):  Designed &amp; assembled in the U.S. with cells from Asia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Lowest cost is not always the best choice, there are trade-offs.  Do your homework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429116"/>
              </p:ext>
            </p:extLst>
          </p:nvPr>
        </p:nvGraphicFramePr>
        <p:xfrm>
          <a:off x="823986" y="2945858"/>
          <a:ext cx="8229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152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5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Supplier</a:t>
                      </a:r>
                    </a:p>
                    <a:p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(Cell Type)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Wh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Ah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Max.12V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Current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Weight (lbs)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Additional Features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8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Talentcell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(Cylindrical)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83.2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x 5.5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x 2.1, USB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$59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Celestron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Tank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A &amp; 5A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Car, 5A 5.5 x 2.1, 2 x USB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Bioenno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Pwr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(Cylindrical)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28.2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Anderson Power Pole Connectors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$862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$470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51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Expert Power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(Prismatic)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22.6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Standard high capacity battery terminals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$600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Battleborn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(Cylindrical)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17.6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Standard high capacity battery terminals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$800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$600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AmpereTime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(Prismatic)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25.5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11.6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Standard high capacity battery terminals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$290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F4CB53-482C-42E1-9457-5ED70B115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3" y="5556753"/>
            <a:ext cx="604344" cy="464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5204F5-5B01-41F4-9897-AAF0EFDF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8" y="5013783"/>
            <a:ext cx="562898" cy="449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6CAF57-5047-4570-8B12-070217543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70" y="4019689"/>
            <a:ext cx="264272" cy="420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A659C9-FB70-4B11-A091-674D670B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99" y="3520069"/>
            <a:ext cx="406812" cy="3661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7F4467-B95B-4170-8642-9E9F8904C624}"/>
              </a:ext>
            </a:extLst>
          </p:cNvPr>
          <p:cNvSpPr txBox="1"/>
          <p:nvPr/>
        </p:nvSpPr>
        <p:spPr>
          <a:xfrm>
            <a:off x="762000" y="6629400"/>
            <a:ext cx="449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– Amazon.com, Battelbornbatteries.com, Bioennopower.com, Celestron.com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9187B-17E0-40CA-A8A0-03E274986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13" y="6115482"/>
            <a:ext cx="604351" cy="457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9F4C3A-83C0-4207-9AF4-DD227B2C1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59" y="4518150"/>
            <a:ext cx="662255" cy="3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1" y="1083216"/>
            <a:ext cx="8800716" cy="539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 have many useful built-in features not available on a stand alone battery</a:t>
            </a: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power port(s): Voltage regulated 10A DC cigarette socket; May have additional ports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Sine Wave inverter for AC power with 1 or more ports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USB charging ports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in charge controller for solar panel charging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showing the Power and SOC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 to protect and manage the battery cells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wall charger included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1716-4682-400E-83C2-11E2CCAC0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81248"/>
            <a:ext cx="2576872" cy="1949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E6623-204F-4D5C-AABD-8EFAFDC42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06" y="1551135"/>
            <a:ext cx="2471041" cy="1954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531239-A3C4-459E-A097-777B24AE37C8}"/>
              </a:ext>
            </a:extLst>
          </p:cNvPr>
          <p:cNvSpPr txBox="1"/>
          <p:nvPr/>
        </p:nvSpPr>
        <p:spPr>
          <a:xfrm>
            <a:off x="5294646" y="3515458"/>
            <a:ext cx="2775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Maxoak</a:t>
            </a:r>
            <a:r>
              <a:rPr lang="en-US" sz="1600" dirty="0"/>
              <a:t> Bluetti AC50s 500Wh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C23F2F-EC15-4E8E-A5BC-104FB839FD72}"/>
              </a:ext>
            </a:extLst>
          </p:cNvPr>
          <p:cNvSpPr txBox="1"/>
          <p:nvPr/>
        </p:nvSpPr>
        <p:spPr>
          <a:xfrm>
            <a:off x="1859936" y="3565878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Jackery 518Wh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655FC-C790-4FB8-A19F-D024FCAF3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724400"/>
            <a:ext cx="2024047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7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112298</TotalTime>
  <Words>2653</Words>
  <Application>Microsoft Office PowerPoint</Application>
  <PresentationFormat>On-screen Show (4:3)</PresentationFormat>
  <Paragraphs>536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Corbel</vt:lpstr>
      <vt:lpstr>Mylar</vt:lpstr>
      <vt:lpstr>Power in the Field</vt:lpstr>
      <vt:lpstr>My Quest for Better Power in the Field</vt:lpstr>
      <vt:lpstr>A Comparison of Lithium vs Lead Acid</vt:lpstr>
      <vt:lpstr>Many Lithium Battery Chemistries</vt:lpstr>
      <vt:lpstr>Key Characteristics of LFP &amp; NMC  </vt:lpstr>
      <vt:lpstr>Inside a Lithium Battery: Li Cells</vt:lpstr>
      <vt:lpstr>BMS: Key Difference with Lead Acid</vt:lpstr>
      <vt:lpstr>A Plethora of LiFePO4 Battery Choices</vt:lpstr>
      <vt:lpstr>Solar Generators</vt:lpstr>
      <vt:lpstr>Inside a Lithium Solar Generator</vt:lpstr>
      <vt:lpstr>A Plethora of Solar Generators</vt:lpstr>
      <vt:lpstr>Li Battery vs Li Solar Generator</vt:lpstr>
      <vt:lpstr>Test Results for 6 Li Power Supplies</vt:lpstr>
      <vt:lpstr>1st Test: Actual vs Rated Capacities</vt:lpstr>
      <vt:lpstr>2nd Test: Voltage Discharge vs DOC</vt:lpstr>
      <vt:lpstr>3rd Test: Field Test Setups</vt:lpstr>
      <vt:lpstr>Typical Equipment Power Requirements</vt:lpstr>
      <vt:lpstr>Dark Site Run Time Summary</vt:lpstr>
      <vt:lpstr>Charging Lithium Power Supplies</vt:lpstr>
      <vt:lpstr>Full Charge Cycle Test Times</vt:lpstr>
      <vt:lpstr>Lithium Power Equipment Links</vt:lpstr>
      <vt:lpstr>Lithium Power Equipment Links</vt:lpstr>
      <vt:lpstr>Wrap Up</vt:lpstr>
      <vt:lpstr>More Information</vt:lpstr>
      <vt:lpstr>PowerPoint Presentation</vt:lpstr>
      <vt:lpstr>Tesla Battery Cells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VSS</dc:title>
  <dc:creator>curtis</dc:creator>
  <cp:lastModifiedBy>Curtis Macchioni</cp:lastModifiedBy>
  <cp:revision>4874</cp:revision>
  <dcterms:created xsi:type="dcterms:W3CDTF">2012-04-30T13:36:40Z</dcterms:created>
  <dcterms:modified xsi:type="dcterms:W3CDTF">2022-07-07T03:06:47Z</dcterms:modified>
</cp:coreProperties>
</file>